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Instrument Sans" panose="020B0604020202020204" charset="0"/>
      <p:regular r:id="rId17"/>
      <p:bold r:id="rId18"/>
      <p:italic r:id="rId19"/>
      <p:boldItalic r:id="rId20"/>
    </p:embeddedFont>
  </p:embeddedFontLst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654" y="450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‹Nº›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C5608D-9E75-4E7F-8840-58411FEEE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02566D-E12E-460C-AD22-E9E0CBB29A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s-ES"/>
              <a:t>Haga clic para modificar el estilo de subtítulo del patrón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01E819-1422-4BFA-8C90-C92EABA56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D5C575-9ECF-4994-91B3-2E21D2A5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218C65-FDD7-4023-B020-F1D58353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003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013EC-E0A9-42DE-9D40-D6598EA9C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498331-D15C-4F65-9E96-12F7332C2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FAD3B8-32C4-4BB6-B496-728F9519D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0910B7-137E-4027-9E59-6D8916864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9638D7-CE8F-40D2-B058-A090499B4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785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5DE7822-C472-4DBD-A7A2-A895582C9D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BFCF09-C959-4BB7-AC8B-2EE6427BC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963592-61FC-4420-A7F5-F4CB56E46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73D615-B9EF-4D25-863D-B90D7F94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1C364A-1C9F-41A6-97F0-8A3E220E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628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631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7219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0261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5520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8887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7515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5489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57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54FCF-CB8F-4110-9D5A-821EA077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754E71-534D-46C7-91F5-9796F30E6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235ACE-2122-4B3B-8533-179FD8CB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C5817B-63DE-417C-932B-215D8709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6C87F6-D9A7-4F0F-932C-2AF3B9385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557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587436-368A-455A-A696-53265C91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D79D05-3269-4644-AC4D-A2A757966E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6A9B5D-6914-4D13-A96F-0831F821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C6D0F29-9BA1-4C73-BB1C-E0A47CC1D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EC19DF-186B-4535-A4BE-F612DC172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977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59E9B-BB9B-4A55-9341-84AFCE11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51E386-D271-4AF5-8641-FDBFA35DCC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E303D6-8C4E-4F1F-8303-E5FA57040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42247C-2F0B-4E54-B60D-6A8C8C95A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8F78F0B-4231-43B3-B0E5-A874D3C55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5E56B6-3201-4CFB-94C9-6337047B1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466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D8E24-5E3A-4FC0-857B-73C43300A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D61663-54C3-4508-8B1D-DCF9E732A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EAA663D-8AFB-4158-A91F-D14B9C902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7FA4696-D2A0-4680-B9FA-3C1CC98D3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A9175A-052A-4C73-A271-9A2DE4109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AF96832-773F-4C43-8353-4B1424129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3168034-E5CB-4413-A74D-1F255BB9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321E21A-CD7D-4185-896B-D62A665E5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981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19F96-C35E-4851-A4E1-D2A01C45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787F823-1F37-4430-BF45-CE22294B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B9FA81-5735-4656-A9C8-99F2281A2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BACC08-63FE-4872-A06F-6D0934CA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1493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EC98EB2-7FF8-46E4-ACF9-1FB390EAE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EABE61F-58B9-46F4-9DD6-8754D1355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B496E7-A6B1-415D-9A30-52CDB1255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1358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413CEE-EDBA-4AC7-AB7B-DED0FCC77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F3573-5013-43EA-89D9-507024B84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5AD77E-AF4C-40F2-8C95-31287BEA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F652A8-43B6-46DA-BCA8-CE427C0DC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2EBC49F-EF86-442B-A004-6374CA78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49F289-23F7-4A8B-AE41-D67343F9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99166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E33E9-6729-4711-A381-C88018B91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18B3F04-1928-4793-8F33-C24320604C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s-B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A9455D-9C96-4FF1-B1B4-C258E5141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3B8A2A-2216-48AE-8B60-22644646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650AF6-9563-4F73-BDE3-628B913A2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C1B216-E261-43E8-B65D-D3F18F0A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721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82E3878-BB83-4957-8B41-F542381D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B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CCCB00-905A-4E34-8530-D26B407F6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B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A1AB68-784D-4B7F-9668-AA9439495B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5F3D2-8B57-4BD1-A87C-F7C5E42AE661}" type="datetimeFigureOut">
              <a:rPr lang="es-BO" smtClean="0"/>
              <a:t>21/11/2025</a:t>
            </a:fld>
            <a:endParaRPr lang="es-B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F22822-207D-4C9E-ACB5-CF7312549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9E3AFC-17A6-4EDF-A01D-CEDA7C66F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4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ITUCIONAL - Universidad Mayor Real y Pontificia de San Francisco Xavier  de Chuquisaca">
            <a:extLst>
              <a:ext uri="{FF2B5EF4-FFF2-40B4-BE49-F238E27FC236}">
                <a16:creationId xmlns:a16="http://schemas.microsoft.com/office/drawing/2014/main" id="{7C1AF6B6-2DEC-4F34-BFEC-410EC085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60" y="287059"/>
            <a:ext cx="1514840" cy="202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Google Shape;95;p22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2"/>
          <p:cNvSpPr/>
          <p:nvPr/>
        </p:nvSpPr>
        <p:spPr>
          <a:xfrm>
            <a:off x="1345990" y="457347"/>
            <a:ext cx="7556400" cy="21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lang="en-US" sz="4750" b="1" i="0" u="none" strike="noStrike" cap="none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AdaptaFit</a:t>
            </a:r>
            <a:r>
              <a:rPr lang="en-US" sz="4750" b="1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: </a:t>
            </a:r>
            <a:r>
              <a:rPr lang="en-US" sz="4750" b="1" i="0" u="none" strike="noStrike" cap="none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Revolucionando</a:t>
            </a:r>
            <a:r>
              <a:rPr lang="en-US" sz="4750" b="1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4750" b="1" i="0" u="none" strike="noStrike" cap="none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el</a:t>
            </a:r>
            <a:r>
              <a:rPr lang="en-US" sz="4750" b="1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4750" b="1" i="0" u="none" strike="noStrike" cap="none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Entrenamiento</a:t>
            </a:r>
            <a:r>
              <a:rPr lang="en-US" sz="4750" b="1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Personal con IA</a:t>
            </a:r>
            <a:endParaRPr sz="4750" b="1" i="0" u="none" strike="noStrike" cap="none" dirty="0">
              <a:solidFill>
                <a:schemeClr val="dk1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1301290" y="4145868"/>
            <a:ext cx="764580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2350" b="0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De planes </a:t>
            </a:r>
            <a:r>
              <a:rPr lang="en-US" sz="2350" b="0" i="0" u="none" strike="noStrike" cap="none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genéricos</a:t>
            </a:r>
            <a:r>
              <a:rPr lang="en-US" sz="2350" b="0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a </a:t>
            </a:r>
            <a:r>
              <a:rPr lang="en-US" sz="2350" b="0" i="0" u="none" strike="noStrike" cap="none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rutinas</a:t>
            </a:r>
            <a:r>
              <a:rPr lang="en-US" sz="2350" b="0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2350" b="0" i="0" u="none" strike="noStrike" cap="none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verdaderamente</a:t>
            </a:r>
            <a:r>
              <a:rPr lang="en-US" sz="2350" b="0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2350" b="0" i="0" u="none" strike="noStrike" cap="none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personalizadas</a:t>
            </a:r>
            <a:r>
              <a:rPr lang="en-US" sz="2350" b="0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2350" b="0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0" i="0" u="none" strike="noStrike" cap="none"/>
          </a:p>
        </p:txBody>
      </p:sp>
      <p:sp>
        <p:nvSpPr>
          <p:cNvPr id="8" name="Google Shape;97;p22">
            <a:extLst>
              <a:ext uri="{FF2B5EF4-FFF2-40B4-BE49-F238E27FC236}">
                <a16:creationId xmlns:a16="http://schemas.microsoft.com/office/drawing/2014/main" id="{93D3EDF9-B7B3-45FB-882C-B46FFFB57763}"/>
              </a:ext>
            </a:extLst>
          </p:cNvPr>
          <p:cNvSpPr/>
          <p:nvPr/>
        </p:nvSpPr>
        <p:spPr>
          <a:xfrm>
            <a:off x="269855" y="6537000"/>
            <a:ext cx="7956490" cy="16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2350" b="0" i="0" u="none" strike="noStrike" cap="none" dirty="0" err="1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Alumno</a:t>
            </a:r>
            <a:r>
              <a:rPr lang="en-US" sz="2350" b="0" i="0" u="none" strike="noStrike" cap="none" dirty="0">
                <a:solidFill>
                  <a:schemeClr val="dk1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:Jhon Erick Ramirez Leaños</a:t>
            </a:r>
          </a:p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2350" dirty="0">
                <a:solidFill>
                  <a:schemeClr val="dk1"/>
                </a:solidFill>
                <a:latin typeface="Instrument Sans"/>
                <a:sym typeface="Instrument Sans"/>
              </a:rPr>
              <a:t>Materia : Desarrollo de </a:t>
            </a:r>
            <a:r>
              <a:rPr lang="en-US" sz="2350" dirty="0" err="1">
                <a:solidFill>
                  <a:schemeClr val="dk1"/>
                </a:solidFill>
                <a:latin typeface="Instrument Sans"/>
                <a:sym typeface="Instrument Sans"/>
              </a:rPr>
              <a:t>Aplicaciones</a:t>
            </a:r>
            <a:r>
              <a:rPr lang="en-US" sz="2350" dirty="0">
                <a:solidFill>
                  <a:schemeClr val="dk1"/>
                </a:solidFill>
                <a:latin typeface="Instrument Sans"/>
                <a:sym typeface="Instrument Sans"/>
              </a:rPr>
              <a:t> </a:t>
            </a:r>
            <a:r>
              <a:rPr lang="en-US" sz="2350" dirty="0" err="1">
                <a:solidFill>
                  <a:schemeClr val="dk1"/>
                </a:solidFill>
                <a:latin typeface="Instrument Sans"/>
                <a:sym typeface="Instrument Sans"/>
              </a:rPr>
              <a:t>Inteligentes</a:t>
            </a:r>
            <a:r>
              <a:rPr lang="en-US" sz="2350" dirty="0">
                <a:solidFill>
                  <a:schemeClr val="dk1"/>
                </a:solidFill>
                <a:latin typeface="Instrument Sans"/>
                <a:sym typeface="Instrument Sans"/>
              </a:rPr>
              <a:t> (SIS330) </a:t>
            </a:r>
            <a:endParaRPr sz="2350" b="0" i="0" u="none" strike="noStrike" cap="none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3"/>
          <p:cNvSpPr/>
          <p:nvPr/>
        </p:nvSpPr>
        <p:spPr>
          <a:xfrm>
            <a:off x="793790" y="3849886"/>
            <a:ext cx="1212614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lang="en-US" sz="4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Antecedentes</a:t>
            </a:r>
            <a:r>
              <a:rPr lang="en-US" sz="4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: </a:t>
            </a:r>
            <a:r>
              <a:rPr lang="en-US" sz="4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Desafíos</a:t>
            </a:r>
            <a:r>
              <a:rPr lang="en-US" sz="4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4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sz="4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4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el</a:t>
            </a:r>
            <a:r>
              <a:rPr lang="en-US" sz="4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4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Gimnasio</a:t>
            </a:r>
            <a:endParaRPr sz="4450" b="1" i="0" u="none" strike="noStrike" cap="none" dirty="0"/>
          </a:p>
        </p:txBody>
      </p:sp>
      <p:sp>
        <p:nvSpPr>
          <p:cNvPr id="106" name="Google Shape;106;p23"/>
          <p:cNvSpPr/>
          <p:nvPr/>
        </p:nvSpPr>
        <p:spPr>
          <a:xfrm>
            <a:off x="793790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07" name="Google Shape;107;p2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860" y="4983837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3"/>
          <p:cNvSpPr/>
          <p:nvPr/>
        </p:nvSpPr>
        <p:spPr>
          <a:xfrm>
            <a:off x="1530905" y="4976693"/>
            <a:ext cx="350367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Falta de </a:t>
            </a:r>
            <a:r>
              <a:rPr lang="en-US" sz="22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Conocimiento</a:t>
            </a:r>
            <a:endParaRPr sz="2200" b="1" i="0" u="none" strike="noStrike" cap="none" dirty="0"/>
          </a:p>
        </p:txBody>
      </p:sp>
      <p:sp>
        <p:nvSpPr>
          <p:cNvPr id="109" name="Google Shape;109;p23"/>
          <p:cNvSpPr/>
          <p:nvPr/>
        </p:nvSpPr>
        <p:spPr>
          <a:xfrm>
            <a:off x="7456884" y="48988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10" name="Google Shape;110;p2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1955" y="4983837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/>
          <p:nvPr/>
        </p:nvSpPr>
        <p:spPr>
          <a:xfrm>
            <a:off x="8194000" y="4976693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Riesgo de Lesiones</a:t>
            </a:r>
            <a:endParaRPr sz="2200" b="1" i="0" u="none" strike="noStrike" cap="none"/>
          </a:p>
        </p:txBody>
      </p:sp>
      <p:sp>
        <p:nvSpPr>
          <p:cNvPr id="112" name="Google Shape;112;p23"/>
          <p:cNvSpPr/>
          <p:nvPr/>
        </p:nvSpPr>
        <p:spPr>
          <a:xfrm>
            <a:off x="8194000" y="5467112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0" i="0" u="none" strike="noStrike" cap="none"/>
          </a:p>
        </p:txBody>
      </p:sp>
      <p:sp>
        <p:nvSpPr>
          <p:cNvPr id="113" name="Google Shape;113;p23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14" name="Google Shape;114;p2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860" y="6368653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/>
          <p:nvPr/>
        </p:nvSpPr>
        <p:spPr>
          <a:xfrm>
            <a:off x="1530906" y="63615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Planes </a:t>
            </a:r>
            <a:r>
              <a:rPr lang="en-US" sz="22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Genéricos</a:t>
            </a:r>
            <a:endParaRPr sz="2200" b="1" i="0" u="none" strike="noStrike" cap="none" dirty="0"/>
          </a:p>
        </p:txBody>
      </p:sp>
      <p:sp>
        <p:nvSpPr>
          <p:cNvPr id="116" name="Google Shape;116;p23"/>
          <p:cNvSpPr/>
          <p:nvPr/>
        </p:nvSpPr>
        <p:spPr>
          <a:xfrm>
            <a:off x="1530906" y="6851928"/>
            <a:ext cx="564249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1" i="0" u="none" strike="noStrike" cap="none"/>
          </a:p>
        </p:txBody>
      </p:sp>
      <p:sp>
        <p:nvSpPr>
          <p:cNvPr id="117" name="Google Shape;117;p23"/>
          <p:cNvSpPr/>
          <p:nvPr/>
        </p:nvSpPr>
        <p:spPr>
          <a:xfrm>
            <a:off x="7456884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118" name="Google Shape;118;p2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541955" y="6368653"/>
            <a:ext cx="340162" cy="34016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/>
          <p:nvPr/>
        </p:nvSpPr>
        <p:spPr>
          <a:xfrm>
            <a:off x="8194000" y="636150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Poco Progreso</a:t>
            </a:r>
            <a:endParaRPr sz="2200" b="1" i="0" u="none" strike="noStrike" cap="none"/>
          </a:p>
        </p:txBody>
      </p:sp>
      <p:sp>
        <p:nvSpPr>
          <p:cNvPr id="120" name="Google Shape;120;p23"/>
          <p:cNvSpPr/>
          <p:nvPr/>
        </p:nvSpPr>
        <p:spPr>
          <a:xfrm>
            <a:off x="8194000" y="6851928"/>
            <a:ext cx="5642610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SzPts val="1750"/>
              <a:buFont typeface="Arial"/>
              <a:buNone/>
            </a:pPr>
            <a:endParaRPr sz="1750" b="0" i="0" u="none" strike="noStrike" cap="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3936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614720" y="482918"/>
            <a:ext cx="7914561" cy="109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37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450"/>
              <a:buFont typeface="Instrument Sans"/>
              <a:buNone/>
            </a:pPr>
            <a:r>
              <a:rPr lang="en-US" sz="3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El </a:t>
            </a:r>
            <a:r>
              <a:rPr lang="en-US" sz="3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Problema</a:t>
            </a:r>
            <a:r>
              <a:rPr lang="en-US" sz="3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: </a:t>
            </a:r>
            <a:r>
              <a:rPr lang="en-US" sz="3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Rutinas</a:t>
            </a:r>
            <a:r>
              <a:rPr lang="en-US" sz="3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No </a:t>
            </a:r>
            <a:r>
              <a:rPr lang="en-US" sz="3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Personalizadas</a:t>
            </a:r>
            <a:endParaRPr sz="3450" b="1" i="0" u="none" strike="noStrike" cap="none" dirty="0"/>
          </a:p>
        </p:txBody>
      </p:sp>
      <p:sp>
        <p:nvSpPr>
          <p:cNvPr id="128" name="Google Shape;128;p24"/>
          <p:cNvSpPr/>
          <p:nvPr/>
        </p:nvSpPr>
        <p:spPr>
          <a:xfrm>
            <a:off x="614720" y="2019657"/>
            <a:ext cx="3571993" cy="2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1700"/>
              <a:buFont typeface="Instrument Sans"/>
              <a:buNone/>
            </a:pPr>
            <a:r>
              <a:rPr lang="en-US" sz="20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Limitaciones</a:t>
            </a:r>
            <a:r>
              <a:rPr lang="en-US" sz="20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20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Instructores</a:t>
            </a:r>
            <a:endParaRPr sz="2000" b="1" i="0" u="none" strike="noStrike" cap="none" dirty="0"/>
          </a:p>
        </p:txBody>
      </p:sp>
      <p:sp>
        <p:nvSpPr>
          <p:cNvPr id="129" name="Google Shape;129;p24"/>
          <p:cNvSpPr/>
          <p:nvPr/>
        </p:nvSpPr>
        <p:spPr>
          <a:xfrm>
            <a:off x="614720" y="2469713"/>
            <a:ext cx="3743087" cy="561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50"/>
              <a:buFont typeface="Instrument Sans"/>
              <a:buNone/>
            </a:pPr>
            <a:r>
              <a:rPr lang="en-US" sz="16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No </a:t>
            </a:r>
            <a:r>
              <a:rPr lang="en-US" sz="16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siempre</a:t>
            </a:r>
            <a:r>
              <a:rPr lang="en-US" sz="16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ofrecen</a:t>
            </a:r>
            <a:r>
              <a:rPr lang="en-US" sz="16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planes </a:t>
            </a:r>
            <a:r>
              <a:rPr lang="en-US" sz="16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personalizados</a:t>
            </a:r>
            <a:r>
              <a:rPr lang="en-US" sz="16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por </a:t>
            </a:r>
            <a:r>
              <a:rPr lang="en-US" sz="16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falta</a:t>
            </a:r>
            <a:r>
              <a:rPr lang="en-US" sz="16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6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tiempo</a:t>
            </a:r>
            <a:r>
              <a:rPr lang="en-US" sz="16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6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volumen</a:t>
            </a:r>
            <a:r>
              <a:rPr lang="en-US" sz="16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6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usuarios</a:t>
            </a:r>
            <a:r>
              <a:rPr lang="en-US" sz="16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600" b="0" i="0" u="none" strike="noStrike" cap="none" dirty="0"/>
          </a:p>
        </p:txBody>
      </p:sp>
      <p:sp>
        <p:nvSpPr>
          <p:cNvPr id="130" name="Google Shape;130;p24"/>
          <p:cNvSpPr/>
          <p:nvPr/>
        </p:nvSpPr>
        <p:spPr>
          <a:xfrm>
            <a:off x="614720" y="3207306"/>
            <a:ext cx="2195393" cy="2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endParaRPr sz="1700" b="0" i="0" u="none" strike="noStrike" cap="none"/>
          </a:p>
        </p:txBody>
      </p:sp>
      <p:sp>
        <p:nvSpPr>
          <p:cNvPr id="131" name="Google Shape;131;p24"/>
          <p:cNvSpPr/>
          <p:nvPr/>
        </p:nvSpPr>
        <p:spPr>
          <a:xfrm>
            <a:off x="4793813" y="2041565"/>
            <a:ext cx="3743087" cy="1127998"/>
          </a:xfrm>
          <a:prstGeom prst="roundRect">
            <a:avLst>
              <a:gd name="adj" fmla="val 9728"/>
            </a:avLst>
          </a:prstGeom>
          <a:solidFill>
            <a:srgbClr val="2A2A2D">
              <a:alpha val="94901"/>
            </a:srgbClr>
          </a:solidFill>
          <a:ln w="22850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0953" y="2041565"/>
            <a:ext cx="91440" cy="11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/>
          <p:nvPr/>
        </p:nvSpPr>
        <p:spPr>
          <a:xfrm>
            <a:off x="5060871" y="2240042"/>
            <a:ext cx="2195393" cy="2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Planes Genéricos</a:t>
            </a:r>
            <a:endParaRPr sz="1700" b="0" i="0" u="none" strike="noStrike" cap="none"/>
          </a:p>
        </p:txBody>
      </p:sp>
      <p:sp>
        <p:nvSpPr>
          <p:cNvPr id="134" name="Google Shape;134;p24"/>
          <p:cNvSpPr/>
          <p:nvPr/>
        </p:nvSpPr>
        <p:spPr>
          <a:xfrm>
            <a:off x="5060871" y="2690098"/>
            <a:ext cx="3277553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50"/>
              <a:buFont typeface="Instrument Sans"/>
              <a:buNone/>
            </a:pPr>
            <a:r>
              <a:rPr lang="en-US" sz="1350" b="0" i="0" u="none" strike="noStrike" cap="none" dirty="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No </a:t>
            </a:r>
            <a:r>
              <a:rPr lang="en-US" sz="1350" b="0" i="0" u="none" strike="noStrike" cap="none" dirty="0" err="1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adaptados</a:t>
            </a:r>
            <a:r>
              <a:rPr lang="en-US" sz="1350" b="0" i="0" u="none" strike="noStrike" cap="none" dirty="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al </a:t>
            </a:r>
            <a:r>
              <a:rPr lang="en-US" sz="1350" b="0" i="0" u="none" strike="noStrike" cap="none" dirty="0" err="1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individuo</a:t>
            </a:r>
            <a:r>
              <a:rPr lang="en-US" sz="1350" b="0" i="0" u="none" strike="noStrike" cap="none" dirty="0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350" b="0" i="0" u="none" strike="noStrike" cap="none" dirty="0"/>
          </a:p>
        </p:txBody>
      </p:sp>
      <p:sp>
        <p:nvSpPr>
          <p:cNvPr id="135" name="Google Shape;135;p24"/>
          <p:cNvSpPr/>
          <p:nvPr/>
        </p:nvSpPr>
        <p:spPr>
          <a:xfrm>
            <a:off x="4793813" y="3345180"/>
            <a:ext cx="3743087" cy="1127998"/>
          </a:xfrm>
          <a:prstGeom prst="roundRect">
            <a:avLst>
              <a:gd name="adj" fmla="val 9728"/>
            </a:avLst>
          </a:prstGeom>
          <a:solidFill>
            <a:srgbClr val="2A2A2D">
              <a:alpha val="94901"/>
            </a:srgbClr>
          </a:solidFill>
          <a:ln w="22850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0953" y="3345180"/>
            <a:ext cx="91440" cy="11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/>
          <p:nvPr/>
        </p:nvSpPr>
        <p:spPr>
          <a:xfrm>
            <a:off x="5060871" y="3543657"/>
            <a:ext cx="2751058" cy="2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Entrenamientos Ineficaces</a:t>
            </a:r>
            <a:endParaRPr sz="1700" b="0" i="0" u="none" strike="noStrike" cap="none"/>
          </a:p>
        </p:txBody>
      </p:sp>
      <p:sp>
        <p:nvSpPr>
          <p:cNvPr id="138" name="Google Shape;138;p24"/>
          <p:cNvSpPr/>
          <p:nvPr/>
        </p:nvSpPr>
        <p:spPr>
          <a:xfrm>
            <a:off x="5060871" y="3993713"/>
            <a:ext cx="3277553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Sin resultados claros.</a:t>
            </a:r>
            <a:endParaRPr sz="1350" b="0" i="0" u="none" strike="noStrike" cap="none"/>
          </a:p>
        </p:txBody>
      </p:sp>
      <p:sp>
        <p:nvSpPr>
          <p:cNvPr id="139" name="Google Shape;139;p24"/>
          <p:cNvSpPr/>
          <p:nvPr/>
        </p:nvSpPr>
        <p:spPr>
          <a:xfrm>
            <a:off x="4793813" y="4648795"/>
            <a:ext cx="3743087" cy="1127998"/>
          </a:xfrm>
          <a:prstGeom prst="roundRect">
            <a:avLst>
              <a:gd name="adj" fmla="val 9728"/>
            </a:avLst>
          </a:prstGeom>
          <a:solidFill>
            <a:srgbClr val="2A2A2D">
              <a:alpha val="94901"/>
            </a:srgbClr>
          </a:solidFill>
          <a:ln w="22850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" name="Google Shape;140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0953" y="4648795"/>
            <a:ext cx="91440" cy="11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4"/>
          <p:cNvSpPr/>
          <p:nvPr/>
        </p:nvSpPr>
        <p:spPr>
          <a:xfrm>
            <a:off x="5060871" y="4847273"/>
            <a:ext cx="2195393" cy="2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Estancamiento</a:t>
            </a:r>
            <a:endParaRPr sz="1700" b="0" i="0" u="none" strike="noStrike" cap="none"/>
          </a:p>
        </p:txBody>
      </p:sp>
      <p:sp>
        <p:nvSpPr>
          <p:cNvPr id="142" name="Google Shape;142;p24"/>
          <p:cNvSpPr/>
          <p:nvPr/>
        </p:nvSpPr>
        <p:spPr>
          <a:xfrm>
            <a:off x="5060871" y="5297329"/>
            <a:ext cx="3277553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El progreso se detiene.</a:t>
            </a:r>
            <a:endParaRPr sz="1350" b="0" i="0" u="none" strike="noStrike" cap="none"/>
          </a:p>
        </p:txBody>
      </p:sp>
      <p:sp>
        <p:nvSpPr>
          <p:cNvPr id="143" name="Google Shape;143;p24"/>
          <p:cNvSpPr/>
          <p:nvPr/>
        </p:nvSpPr>
        <p:spPr>
          <a:xfrm>
            <a:off x="4793813" y="5952411"/>
            <a:ext cx="3743087" cy="1127998"/>
          </a:xfrm>
          <a:prstGeom prst="roundRect">
            <a:avLst>
              <a:gd name="adj" fmla="val 9728"/>
            </a:avLst>
          </a:prstGeom>
          <a:solidFill>
            <a:srgbClr val="2A2A2D">
              <a:alpha val="94901"/>
            </a:srgbClr>
          </a:solidFill>
          <a:ln w="22850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0953" y="5952411"/>
            <a:ext cx="91440" cy="112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/>
          <p:nvPr/>
        </p:nvSpPr>
        <p:spPr>
          <a:xfrm>
            <a:off x="5060871" y="6150888"/>
            <a:ext cx="2195393" cy="27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00"/>
              <a:buFont typeface="Instrument Sans"/>
              <a:buNone/>
            </a:pPr>
            <a:r>
              <a:rPr lang="en-US" sz="17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Riesgo de Lesiones</a:t>
            </a:r>
            <a:endParaRPr sz="1700" b="0" i="0" u="none" strike="noStrike" cap="none"/>
          </a:p>
        </p:txBody>
      </p:sp>
      <p:sp>
        <p:nvSpPr>
          <p:cNvPr id="146" name="Google Shape;146;p24"/>
          <p:cNvSpPr/>
          <p:nvPr/>
        </p:nvSpPr>
        <p:spPr>
          <a:xfrm>
            <a:off x="5060871" y="6600944"/>
            <a:ext cx="3277553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350"/>
              <a:buFont typeface="Instrument Sans"/>
              <a:buNone/>
            </a:pPr>
            <a:r>
              <a:rPr lang="en-US" sz="135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Peligro constante por mala ejecución.</a:t>
            </a:r>
            <a:endParaRPr sz="1350" b="0" i="0" u="none" strike="noStrike" cap="none"/>
          </a:p>
        </p:txBody>
      </p:sp>
      <p:sp>
        <p:nvSpPr>
          <p:cNvPr id="147" name="Google Shape;147;p24"/>
          <p:cNvSpPr/>
          <p:nvPr/>
        </p:nvSpPr>
        <p:spPr>
          <a:xfrm>
            <a:off x="614720" y="7475458"/>
            <a:ext cx="7914561" cy="28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SzPts val="1350"/>
              <a:buFont typeface="Arial"/>
              <a:buNone/>
            </a:pPr>
            <a:endParaRPr sz="1350" b="0" i="0" u="none" strike="noStrike" cap="non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/>
          <p:nvPr/>
        </p:nvSpPr>
        <p:spPr>
          <a:xfrm>
            <a:off x="793790" y="942023"/>
            <a:ext cx="10589419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lang="en-US" sz="4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La </a:t>
            </a:r>
            <a:r>
              <a:rPr lang="en-US" sz="4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Solución</a:t>
            </a:r>
            <a:r>
              <a:rPr lang="en-US" sz="4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4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Impulsada</a:t>
            </a:r>
            <a:r>
              <a:rPr lang="en-US" sz="4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por IA</a:t>
            </a:r>
            <a:endParaRPr sz="4450" b="1" i="0" u="none" strike="noStrike" cap="none" dirty="0"/>
          </a:p>
        </p:txBody>
      </p:sp>
      <p:sp>
        <p:nvSpPr>
          <p:cNvPr id="154" name="Google Shape;154;p25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AdaptaFit genera rutinas personalizadas a través de tecnología avanzada:</a:t>
            </a:r>
            <a:endParaRPr sz="1750" b="1" i="0" u="none" strike="noStrike" cap="none"/>
          </a:p>
        </p:txBody>
      </p:sp>
      <p:sp>
        <p:nvSpPr>
          <p:cNvPr id="155" name="Google Shape;155;p25"/>
          <p:cNvSpPr/>
          <p:nvPr/>
        </p:nvSpPr>
        <p:spPr>
          <a:xfrm>
            <a:off x="1422678" y="3170515"/>
            <a:ext cx="3269813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Visión por Computadora</a:t>
            </a:r>
            <a:endParaRPr sz="2200" b="1" i="0" u="none" strike="noStrike" cap="none"/>
          </a:p>
        </p:txBody>
      </p:sp>
      <p:sp>
        <p:nvSpPr>
          <p:cNvPr id="156" name="Google Shape;156;p25"/>
          <p:cNvSpPr/>
          <p:nvPr/>
        </p:nvSpPr>
        <p:spPr>
          <a:xfrm>
            <a:off x="793790" y="3965853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Análisis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de pose y puntos clave con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MediaPipe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750" b="1" i="0" u="none" strike="noStrike" cap="none" dirty="0"/>
          </a:p>
        </p:txBody>
      </p:sp>
      <p:pic>
        <p:nvPicPr>
          <p:cNvPr id="157" name="Google Shape;157;p2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26731" y="3527941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9937790" y="31705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Reconstrucción 3D</a:t>
            </a:r>
            <a:endParaRPr sz="2200" b="1" i="0" u="none" strike="noStrike" cap="none"/>
          </a:p>
        </p:txBody>
      </p:sp>
      <p:sp>
        <p:nvSpPr>
          <p:cNvPr id="160" name="Google Shape;160;p25"/>
          <p:cNvSpPr/>
          <p:nvPr/>
        </p:nvSpPr>
        <p:spPr>
          <a:xfrm>
            <a:off x="9937790" y="3660934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Modelo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tridimensional del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usuario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para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analizar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proporciones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750" b="1" i="0" u="none" strike="noStrike" cap="none" dirty="0"/>
          </a:p>
        </p:txBody>
      </p:sp>
      <p:pic>
        <p:nvPicPr>
          <p:cNvPr id="161" name="Google Shape;161;p2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52604" y="3916442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9937790" y="5623084"/>
            <a:ext cx="314515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Lenguaje Natural (LLM)</a:t>
            </a:r>
            <a:endParaRPr sz="2200" b="1" i="0" u="none" strike="noStrike" cap="none"/>
          </a:p>
        </p:txBody>
      </p:sp>
      <p:sp>
        <p:nvSpPr>
          <p:cNvPr id="164" name="Google Shape;164;p25"/>
          <p:cNvSpPr/>
          <p:nvPr/>
        </p:nvSpPr>
        <p:spPr>
          <a:xfrm>
            <a:off x="9937789" y="6436461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Interpretación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datos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para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rutinas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explicadas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seguras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750" b="1" i="0" u="none" strike="noStrike" cap="none" dirty="0"/>
          </a:p>
        </p:txBody>
      </p:sp>
      <p:pic>
        <p:nvPicPr>
          <p:cNvPr id="165" name="Google Shape;165;p2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 descr="preencode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64103" y="6142315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1356003" y="5623084"/>
            <a:ext cx="3336488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Algoritmos de Validación</a:t>
            </a:r>
            <a:endParaRPr sz="2200" b="1" i="0" u="none" strike="noStrike" cap="none"/>
          </a:p>
        </p:txBody>
      </p:sp>
      <p:sp>
        <p:nvSpPr>
          <p:cNvPr id="168" name="Google Shape;168;p25"/>
          <p:cNvSpPr/>
          <p:nvPr/>
        </p:nvSpPr>
        <p:spPr>
          <a:xfrm>
            <a:off x="793790" y="6463090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Progression,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individualización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especificidad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para </a:t>
            </a:r>
            <a:r>
              <a:rPr lang="en-US" sz="17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eficacia</a:t>
            </a:r>
            <a:r>
              <a:rPr lang="en-US" sz="17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750" b="1" i="0" u="none" strike="noStrike" cap="none" dirty="0"/>
          </a:p>
        </p:txBody>
      </p:sp>
      <p:pic>
        <p:nvPicPr>
          <p:cNvPr id="169" name="Google Shape;169;p25" descr="preencoded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32653" y="2722483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 descr="preencoded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38230" y="5753814"/>
            <a:ext cx="339328" cy="339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737235" y="586383"/>
            <a:ext cx="9627037" cy="65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100"/>
              <a:buFont typeface="Instrument Sans"/>
              <a:buNone/>
            </a:pPr>
            <a:r>
              <a:rPr lang="en-US" sz="41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El Pipeline de </a:t>
            </a:r>
            <a:r>
              <a:rPr lang="en-US" sz="41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AdaptaFit</a:t>
            </a:r>
            <a:endParaRPr sz="4100" b="1" i="0" u="none" strike="noStrike" cap="none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5E9A7F-924C-4030-8825-E6FE1C815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40" y="1625561"/>
            <a:ext cx="11618119" cy="62865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/>
          <p:nvPr/>
        </p:nvSpPr>
        <p:spPr>
          <a:xfrm>
            <a:off x="687466" y="694134"/>
            <a:ext cx="8155319" cy="6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50"/>
              <a:buFont typeface="Instrument Sans"/>
              <a:buNone/>
            </a:pPr>
            <a:r>
              <a:rPr lang="en-US" sz="38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Pruebas</a:t>
            </a:r>
            <a:r>
              <a:rPr lang="en-US" sz="38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38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Resultados</a:t>
            </a:r>
            <a:r>
              <a:rPr lang="en-US" sz="38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Clave</a:t>
            </a:r>
          </a:p>
          <a:p>
            <a:pPr marL="0" marR="0" lvl="0" indent="0" algn="l" rtl="0">
              <a:lnSpc>
                <a:spcPct val="124675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50"/>
              <a:buFont typeface="Instrument Sans"/>
              <a:buNone/>
            </a:pPr>
            <a:endParaRPr lang="es-BO" sz="3850" b="1" dirty="0"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sp>
        <p:nvSpPr>
          <p:cNvPr id="184" name="Google Shape;184;p27"/>
          <p:cNvSpPr/>
          <p:nvPr/>
        </p:nvSpPr>
        <p:spPr>
          <a:xfrm>
            <a:off x="687467" y="1602581"/>
            <a:ext cx="776906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lang="en-US" sz="15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Métricas</a:t>
            </a:r>
            <a:r>
              <a:rPr lang="en-US" sz="15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5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evaluación</a:t>
            </a:r>
            <a:r>
              <a:rPr lang="en-US" sz="15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que </a:t>
            </a:r>
            <a:r>
              <a:rPr lang="en-US" sz="15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aseguran</a:t>
            </a:r>
            <a:r>
              <a:rPr lang="en-US" sz="15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5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precisión</a:t>
            </a:r>
            <a:r>
              <a:rPr lang="en-US" sz="15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5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efectividad</a:t>
            </a:r>
            <a:r>
              <a:rPr lang="en-US" sz="15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:</a:t>
            </a:r>
            <a:endParaRPr sz="1500" b="1" i="0" u="none" strike="noStrike" cap="none" dirty="0"/>
          </a:p>
        </p:txBody>
      </p:sp>
      <p:sp>
        <p:nvSpPr>
          <p:cNvPr id="185" name="Google Shape;185;p27"/>
          <p:cNvSpPr/>
          <p:nvPr/>
        </p:nvSpPr>
        <p:spPr>
          <a:xfrm>
            <a:off x="687467" y="2432447"/>
            <a:ext cx="3786307" cy="2195513"/>
          </a:xfrm>
          <a:prstGeom prst="roundRect">
            <a:avLst>
              <a:gd name="adj" fmla="val 4998"/>
            </a:avLst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7467" y="2409587"/>
            <a:ext cx="3786307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85940" y="2137886"/>
            <a:ext cx="589240" cy="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906661" y="2923461"/>
            <a:ext cx="3328392" cy="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lang="en-US" sz="19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Análisis de Pose (MediaPipe)</a:t>
            </a:r>
            <a:endParaRPr sz="1900" b="0" i="0" u="none" strike="noStrike" cap="none"/>
          </a:p>
        </p:txBody>
      </p:sp>
      <p:sp>
        <p:nvSpPr>
          <p:cNvPr id="189" name="Google Shape;189;p27"/>
          <p:cNvSpPr/>
          <p:nvPr/>
        </p:nvSpPr>
        <p:spPr>
          <a:xfrm>
            <a:off x="906661" y="3348038"/>
            <a:ext cx="3347918" cy="62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5D5D8"/>
              </a:buClr>
              <a:buSzPts val="1500"/>
              <a:buFont typeface="Instrument Sans"/>
              <a:buNone/>
            </a:pPr>
            <a:r>
              <a:rPr lang="en-US" sz="1500" b="0" i="0" u="none" strike="noStrike" cap="non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Métrica:</a:t>
            </a:r>
            <a:r>
              <a:rPr lang="en-US" sz="15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PCK (Percentage of Correct Keypoints)</a:t>
            </a:r>
            <a:endParaRPr sz="1500" b="0" i="0" u="none" strike="noStrike" cap="none"/>
          </a:p>
        </p:txBody>
      </p:sp>
      <p:sp>
        <p:nvSpPr>
          <p:cNvPr id="190" name="Google Shape;190;p27"/>
          <p:cNvSpPr/>
          <p:nvPr/>
        </p:nvSpPr>
        <p:spPr>
          <a:xfrm>
            <a:off x="906661" y="4094440"/>
            <a:ext cx="334791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5D5D8"/>
              </a:buClr>
              <a:buSzPts val="1500"/>
              <a:buFont typeface="Instrument Sans"/>
              <a:buNone/>
            </a:pPr>
            <a:r>
              <a:rPr lang="en-US" sz="1500" b="0" i="0" u="none" strike="noStrike" cap="non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Objetivo:</a:t>
            </a:r>
            <a:r>
              <a:rPr lang="en-US" sz="15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≥ 60%</a:t>
            </a:r>
            <a:endParaRPr sz="1500" b="0" i="0" u="none" strike="noStrike" cap="none"/>
          </a:p>
        </p:txBody>
      </p:sp>
      <p:sp>
        <p:nvSpPr>
          <p:cNvPr id="191" name="Google Shape;191;p27"/>
          <p:cNvSpPr/>
          <p:nvPr/>
        </p:nvSpPr>
        <p:spPr>
          <a:xfrm>
            <a:off x="4670108" y="2432447"/>
            <a:ext cx="3786426" cy="2195513"/>
          </a:xfrm>
          <a:prstGeom prst="roundRect">
            <a:avLst>
              <a:gd name="adj" fmla="val 4998"/>
            </a:avLst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0108" y="2409587"/>
            <a:ext cx="3786426" cy="9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68700" y="2137886"/>
            <a:ext cx="589240" cy="589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>
            <a:off x="4889302" y="2923461"/>
            <a:ext cx="2455426" cy="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lang="en-US" sz="19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Reconstrucción 3D</a:t>
            </a:r>
            <a:endParaRPr sz="1900" b="0" i="0" u="none" strike="noStrike" cap="none"/>
          </a:p>
        </p:txBody>
      </p:sp>
      <p:sp>
        <p:nvSpPr>
          <p:cNvPr id="195" name="Google Shape;195;p27"/>
          <p:cNvSpPr/>
          <p:nvPr/>
        </p:nvSpPr>
        <p:spPr>
          <a:xfrm>
            <a:off x="4889302" y="3348038"/>
            <a:ext cx="3348037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5D5D8"/>
              </a:buClr>
              <a:buSzPts val="1500"/>
              <a:buFont typeface="Instrument Sans"/>
              <a:buNone/>
            </a:pPr>
            <a:r>
              <a:rPr lang="en-US" sz="1500" b="0" i="0" u="none" strike="noStrike" cap="non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Métrica:</a:t>
            </a:r>
            <a:r>
              <a:rPr lang="en-US" sz="15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MAE (Mean Absolute Error)</a:t>
            </a:r>
            <a:endParaRPr sz="1500" b="0" i="0" u="none" strike="noStrike" cap="none"/>
          </a:p>
        </p:txBody>
      </p:sp>
      <p:sp>
        <p:nvSpPr>
          <p:cNvPr id="196" name="Google Shape;196;p27"/>
          <p:cNvSpPr/>
          <p:nvPr/>
        </p:nvSpPr>
        <p:spPr>
          <a:xfrm>
            <a:off x="4889302" y="3780115"/>
            <a:ext cx="3348037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5D5D8"/>
              </a:buClr>
              <a:buSzPts val="1500"/>
              <a:buFont typeface="Instrument Sans"/>
              <a:buNone/>
            </a:pPr>
            <a:r>
              <a:rPr lang="en-US" sz="1500" b="0" i="0" u="none" strike="noStrike" cap="non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Objetivo:</a:t>
            </a:r>
            <a:r>
              <a:rPr lang="en-US" sz="15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&lt; 2.5 cm entre 3D y real</a:t>
            </a:r>
            <a:endParaRPr sz="1500" b="0" i="0" u="none" strike="noStrike" cap="none"/>
          </a:p>
        </p:txBody>
      </p:sp>
      <p:sp>
        <p:nvSpPr>
          <p:cNvPr id="197" name="Google Shape;197;p27"/>
          <p:cNvSpPr/>
          <p:nvPr/>
        </p:nvSpPr>
        <p:spPr>
          <a:xfrm>
            <a:off x="687467" y="5118854"/>
            <a:ext cx="7769066" cy="1881188"/>
          </a:xfrm>
          <a:prstGeom prst="roundRect">
            <a:avLst>
              <a:gd name="adj" fmla="val 5833"/>
            </a:avLst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2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467" y="5095994"/>
            <a:ext cx="7769066" cy="9144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/>
          <p:nvPr/>
        </p:nvSpPr>
        <p:spPr>
          <a:xfrm>
            <a:off x="906661" y="5609868"/>
            <a:ext cx="3369350" cy="30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"/>
              <a:buNone/>
            </a:pPr>
            <a:r>
              <a:rPr lang="en-US" sz="19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Generación de Rutinas (LLM)</a:t>
            </a:r>
            <a:endParaRPr sz="1900" b="0" i="0" u="none" strike="noStrike" cap="none"/>
          </a:p>
        </p:txBody>
      </p:sp>
      <p:sp>
        <p:nvSpPr>
          <p:cNvPr id="200" name="Google Shape;200;p27"/>
          <p:cNvSpPr/>
          <p:nvPr/>
        </p:nvSpPr>
        <p:spPr>
          <a:xfrm>
            <a:off x="906661" y="6034445"/>
            <a:ext cx="733067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5D5D8"/>
              </a:buClr>
              <a:buSzPts val="1500"/>
              <a:buFont typeface="Instrument Sans"/>
              <a:buNone/>
            </a:pPr>
            <a:r>
              <a:rPr lang="en-US" sz="1500" b="0" i="0" u="none" strike="noStrike" cap="non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Seguridad :</a:t>
            </a:r>
            <a:r>
              <a:rPr lang="en-US" sz="15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≥ 70%</a:t>
            </a:r>
            <a:endParaRPr sz="1500" b="0" i="0" u="none" strike="noStrike" cap="none"/>
          </a:p>
        </p:txBody>
      </p:sp>
      <p:sp>
        <p:nvSpPr>
          <p:cNvPr id="201" name="Google Shape;201;p27"/>
          <p:cNvSpPr/>
          <p:nvPr/>
        </p:nvSpPr>
        <p:spPr>
          <a:xfrm>
            <a:off x="906661" y="6466522"/>
            <a:ext cx="7330678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D5D5D8"/>
              </a:buClr>
              <a:buSzPts val="1500"/>
              <a:buFont typeface="Instrument Sans"/>
              <a:buNone/>
            </a:pPr>
            <a:r>
              <a:rPr lang="en-US" sz="1500" b="0" i="0" u="none" strike="noStrike" cap="none">
                <a:solidFill>
                  <a:srgbClr val="D5D5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Fiabilidad :</a:t>
            </a:r>
            <a:r>
              <a:rPr lang="en-US" sz="15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 ≥ 65%</a:t>
            </a:r>
            <a:endParaRPr sz="1500" b="0" i="0" u="none" strike="noStrike" cap="none"/>
          </a:p>
        </p:txBody>
      </p:sp>
      <p:sp>
        <p:nvSpPr>
          <p:cNvPr id="202" name="Google Shape;202;p27"/>
          <p:cNvSpPr/>
          <p:nvPr/>
        </p:nvSpPr>
        <p:spPr>
          <a:xfrm>
            <a:off x="687467" y="7221022"/>
            <a:ext cx="7769066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333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"/>
              <a:buNone/>
            </a:pPr>
            <a:r>
              <a:rPr lang="en-US" sz="15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Estas</a:t>
            </a:r>
            <a:r>
              <a:rPr lang="en-US" sz="15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5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métricas</a:t>
            </a:r>
            <a:r>
              <a:rPr lang="en-US" sz="15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5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garantizan</a:t>
            </a:r>
            <a:r>
              <a:rPr lang="en-US" sz="15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5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precisión</a:t>
            </a:r>
            <a:r>
              <a:rPr lang="en-US" sz="15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5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física</a:t>
            </a:r>
            <a:r>
              <a:rPr lang="en-US" sz="15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, </a:t>
            </a:r>
            <a:r>
              <a:rPr lang="en-US" sz="15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seguridad</a:t>
            </a:r>
            <a:r>
              <a:rPr lang="en-US" sz="15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500" b="0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personalización</a:t>
            </a:r>
            <a:r>
              <a:rPr lang="en-US" sz="1500" b="0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real.</a:t>
            </a:r>
            <a:endParaRPr sz="1500" b="0" i="0" u="none" strike="noStrike" cap="none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/>
          <p:nvPr/>
        </p:nvSpPr>
        <p:spPr>
          <a:xfrm>
            <a:off x="793790" y="4165402"/>
            <a:ext cx="103618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"/>
              <a:buNone/>
            </a:pPr>
            <a:r>
              <a:rPr lang="en-US" sz="4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Conclusiones</a:t>
            </a:r>
            <a:r>
              <a:rPr lang="en-US" sz="445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445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AdaptaFit</a:t>
            </a:r>
            <a:endParaRPr sz="4450" b="1" i="0" u="none" strike="noStrike" cap="none" dirty="0"/>
          </a:p>
        </p:txBody>
      </p:sp>
      <p:sp>
        <p:nvSpPr>
          <p:cNvPr id="210" name="Google Shape;210;p28"/>
          <p:cNvSpPr/>
          <p:nvPr/>
        </p:nvSpPr>
        <p:spPr>
          <a:xfrm>
            <a:off x="793790" y="5214342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3D3D42"/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1028224" y="54487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Personalización Real</a:t>
            </a:r>
            <a:endParaRPr sz="2200" b="0" i="0" u="none" strike="noStrike" cap="none"/>
          </a:p>
        </p:txBody>
      </p:sp>
      <p:sp>
        <p:nvSpPr>
          <p:cNvPr id="212" name="Google Shape;212;p28"/>
          <p:cNvSpPr/>
          <p:nvPr/>
        </p:nvSpPr>
        <p:spPr>
          <a:xfrm>
            <a:off x="1028224" y="5939195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Integra visión por computadora, 3D y LLM para rutinas únicas.</a:t>
            </a:r>
            <a:endParaRPr sz="1750" b="0" i="0" u="none" strike="noStrike" cap="none"/>
          </a:p>
        </p:txBody>
      </p:sp>
      <p:sp>
        <p:nvSpPr>
          <p:cNvPr id="213" name="Google Shape;213;p28"/>
          <p:cNvSpPr/>
          <p:nvPr/>
        </p:nvSpPr>
        <p:spPr>
          <a:xfrm>
            <a:off x="5216962" y="5214342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3D3D42"/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>
            <a:off x="5451396" y="5448776"/>
            <a:ext cx="2913697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Reducción de Riesgos</a:t>
            </a:r>
            <a:endParaRPr sz="2200" b="0" i="0" u="none" strike="noStrike" cap="none"/>
          </a:p>
        </p:txBody>
      </p:sp>
      <p:sp>
        <p:nvSpPr>
          <p:cNvPr id="215" name="Google Shape;215;p28"/>
          <p:cNvSpPr/>
          <p:nvPr/>
        </p:nvSpPr>
        <p:spPr>
          <a:xfrm>
            <a:off x="5451396" y="5939195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Menos lesiones, mejor progresión con validación de seguridad.</a:t>
            </a:r>
            <a:endParaRPr sz="1750" b="0" i="0" u="none" strike="noStrike" cap="none"/>
          </a:p>
        </p:txBody>
      </p:sp>
      <p:sp>
        <p:nvSpPr>
          <p:cNvPr id="216" name="Google Shape;216;p28"/>
          <p:cNvSpPr/>
          <p:nvPr/>
        </p:nvSpPr>
        <p:spPr>
          <a:xfrm>
            <a:off x="9640133" y="5214342"/>
            <a:ext cx="4196358" cy="1685092"/>
          </a:xfrm>
          <a:prstGeom prst="roundRect">
            <a:avLst>
              <a:gd name="adj" fmla="val 32306"/>
            </a:avLst>
          </a:prstGeom>
          <a:solidFill>
            <a:srgbClr val="3D3D42"/>
          </a:solidFill>
          <a:ln w="9525" cap="flat" cmpd="sng">
            <a:solidFill>
              <a:srgbClr val="5656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9874568" y="54487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"/>
              <a:buNone/>
            </a:pPr>
            <a:r>
              <a:rPr lang="en-US" sz="220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Mayor Satisfacción</a:t>
            </a:r>
            <a:endParaRPr sz="2200" b="0" i="0" u="none" strike="noStrike" cap="none"/>
          </a:p>
        </p:txBody>
      </p:sp>
      <p:sp>
        <p:nvSpPr>
          <p:cNvPr id="218" name="Google Shape;218;p28"/>
          <p:cNvSpPr/>
          <p:nvPr/>
        </p:nvSpPr>
        <p:spPr>
          <a:xfrm>
            <a:off x="9874568" y="5939195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"/>
              <a:buNone/>
            </a:pPr>
            <a:r>
              <a:rPr lang="en-US" sz="1750" b="0" i="0" u="none" strike="noStrike" cap="none">
                <a:solidFill>
                  <a:srgbClr val="CFD0D8"/>
                </a:solidFill>
                <a:latin typeface="Instrument Sans"/>
                <a:ea typeface="Instrument Sans"/>
                <a:cs typeface="Instrument Sans"/>
                <a:sym typeface="Instrument Sans"/>
              </a:rPr>
              <a:t>Aumenta adherencia y satisfacción por planes basados en datos.</a:t>
            </a:r>
            <a:endParaRPr sz="1750" b="0" i="0" u="none" strike="noStrike" cap="non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/>
          <p:nvPr/>
        </p:nvSpPr>
        <p:spPr>
          <a:xfrm>
            <a:off x="6203871" y="726162"/>
            <a:ext cx="6576214" cy="6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000"/>
              <a:buFont typeface="Instrument Sans"/>
              <a:buNone/>
            </a:pPr>
            <a:r>
              <a:rPr lang="en-US" sz="40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Que </a:t>
            </a:r>
            <a:r>
              <a:rPr lang="en-US" sz="40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vendra</a:t>
            </a:r>
            <a:r>
              <a:rPr lang="en-US" sz="40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40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sz="40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40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el</a:t>
            </a:r>
            <a:r>
              <a:rPr lang="en-US" sz="40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40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futuro</a:t>
            </a:r>
            <a:r>
              <a:rPr lang="en-US" sz="40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?</a:t>
            </a:r>
            <a:endParaRPr sz="4000" b="1" i="0" u="none" strike="noStrike" cap="none" dirty="0"/>
          </a:p>
        </p:txBody>
      </p:sp>
      <p:sp>
        <p:nvSpPr>
          <p:cNvPr id="226" name="Google Shape;226;p29"/>
          <p:cNvSpPr/>
          <p:nvPr/>
        </p:nvSpPr>
        <p:spPr>
          <a:xfrm>
            <a:off x="6203871" y="1674138"/>
            <a:ext cx="7709059" cy="32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Para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seguir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evolucionando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AdaptaFit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:</a:t>
            </a:r>
            <a:endParaRPr sz="1600" b="1" i="0" u="none" strike="noStrike" cap="none" dirty="0"/>
          </a:p>
        </p:txBody>
      </p:sp>
      <p:pic>
        <p:nvPicPr>
          <p:cNvPr id="227" name="Google Shape;227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3871" y="2341721"/>
            <a:ext cx="102394" cy="10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/>
          <p:nvPr/>
        </p:nvSpPr>
        <p:spPr>
          <a:xfrm>
            <a:off x="6511171" y="2232779"/>
            <a:ext cx="2562463" cy="32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"/>
              <a:buNone/>
            </a:pPr>
            <a:r>
              <a:rPr lang="en-US" sz="20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Ampliar Datasets</a:t>
            </a:r>
            <a:endParaRPr sz="2000" b="1" i="0" u="none" strike="noStrike" cap="none"/>
          </a:p>
        </p:txBody>
      </p:sp>
      <p:sp>
        <p:nvSpPr>
          <p:cNvPr id="229" name="Google Shape;229;p29"/>
          <p:cNvSpPr/>
          <p:nvPr/>
        </p:nvSpPr>
        <p:spPr>
          <a:xfrm>
            <a:off x="6511171" y="2676049"/>
            <a:ext cx="7401758" cy="32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Incrementar la base de datos de entrenamiento para la IA.</a:t>
            </a:r>
            <a:endParaRPr sz="1600" b="1" i="0" u="none" strike="noStrike" cap="none"/>
          </a:p>
        </p:txBody>
      </p:sp>
      <p:pic>
        <p:nvPicPr>
          <p:cNvPr id="230" name="Google Shape;230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3871" y="3522940"/>
            <a:ext cx="102394" cy="10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/>
          <p:nvPr/>
        </p:nvSpPr>
        <p:spPr>
          <a:xfrm>
            <a:off x="6511171" y="3413998"/>
            <a:ext cx="2562463" cy="32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"/>
              <a:buNone/>
            </a:pPr>
            <a:r>
              <a:rPr lang="en-US" sz="20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Mejorar Precisión 3D</a:t>
            </a:r>
            <a:endParaRPr sz="2000" b="1" i="0" u="none" strike="noStrike" cap="none"/>
          </a:p>
        </p:txBody>
      </p:sp>
      <p:sp>
        <p:nvSpPr>
          <p:cNvPr id="232" name="Google Shape;232;p29"/>
          <p:cNvSpPr/>
          <p:nvPr/>
        </p:nvSpPr>
        <p:spPr>
          <a:xfrm>
            <a:off x="6511171" y="3887986"/>
            <a:ext cx="7401758" cy="32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Optimizar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los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modelos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reconstrucción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para mayor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exactitud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600" b="1" i="0" u="none" strike="noStrike" cap="none" dirty="0"/>
          </a:p>
        </p:txBody>
      </p:sp>
      <p:pic>
        <p:nvPicPr>
          <p:cNvPr id="233" name="Google Shape;233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3871" y="4704159"/>
            <a:ext cx="102394" cy="10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/>
          <p:nvPr/>
        </p:nvSpPr>
        <p:spPr>
          <a:xfrm>
            <a:off x="6511171" y="4595217"/>
            <a:ext cx="2927271" cy="32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"/>
              <a:buNone/>
            </a:pPr>
            <a:r>
              <a:rPr lang="en-US" sz="20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Optimizar Pipeline Móvil</a:t>
            </a:r>
            <a:endParaRPr sz="2000" b="1" i="0" u="none" strike="noStrike" cap="none"/>
          </a:p>
        </p:txBody>
      </p:sp>
      <p:sp>
        <p:nvSpPr>
          <p:cNvPr id="235" name="Google Shape;235;p29"/>
          <p:cNvSpPr/>
          <p:nvPr/>
        </p:nvSpPr>
        <p:spPr>
          <a:xfrm>
            <a:off x="6511171" y="5275639"/>
            <a:ext cx="7401758" cy="328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Ajustar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el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proceso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para un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rendimiento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superior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en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dispositivos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móviles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.</a:t>
            </a:r>
            <a:endParaRPr sz="1600" b="1" i="0" u="none" strike="noStrike" cap="none" dirty="0"/>
          </a:p>
        </p:txBody>
      </p:sp>
      <p:pic>
        <p:nvPicPr>
          <p:cNvPr id="236" name="Google Shape;236;p2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3871" y="5885378"/>
            <a:ext cx="102394" cy="10239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6511171" y="5776436"/>
            <a:ext cx="2562463" cy="32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000"/>
              <a:buFont typeface="Instrument Sans"/>
              <a:buNone/>
            </a:pPr>
            <a:r>
              <a:rPr lang="en-US" sz="2000" b="1" i="0" u="none" strike="noStrike" cap="none">
                <a:latin typeface="Instrument Sans"/>
                <a:ea typeface="Instrument Sans"/>
                <a:cs typeface="Instrument Sans"/>
                <a:sym typeface="Instrument Sans"/>
              </a:rPr>
              <a:t>Modulo de dietas</a:t>
            </a:r>
            <a:endParaRPr sz="2000" b="1" i="0" u="none" strike="noStrike" cap="none"/>
          </a:p>
        </p:txBody>
      </p:sp>
      <p:sp>
        <p:nvSpPr>
          <p:cNvPr id="238" name="Google Shape;238;p29"/>
          <p:cNvSpPr/>
          <p:nvPr/>
        </p:nvSpPr>
        <p:spPr>
          <a:xfrm>
            <a:off x="6511171" y="6219706"/>
            <a:ext cx="7401758" cy="656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600"/>
              <a:buFont typeface="Instrument Sans"/>
              <a:buNone/>
            </a:pP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Crear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un modulo que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pueda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darte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dietas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perzonalizadas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a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partir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de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tus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objetivos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y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comidad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r>
              <a:rPr lang="en-US" sz="1600" b="1" i="0" u="none" strike="noStrike" cap="none" dirty="0" err="1">
                <a:latin typeface="Instrument Sans"/>
                <a:ea typeface="Instrument Sans"/>
                <a:cs typeface="Instrument Sans"/>
                <a:sym typeface="Instrument Sans"/>
              </a:rPr>
              <a:t>habituales</a:t>
            </a:r>
            <a:r>
              <a:rPr lang="en-US" sz="1600" b="1" i="0" u="none" strike="noStrike" cap="none" dirty="0">
                <a:latin typeface="Instrument Sans"/>
                <a:ea typeface="Instrument Sans"/>
                <a:cs typeface="Instrument Sans"/>
                <a:sym typeface="Instrument Sans"/>
              </a:rPr>
              <a:t> </a:t>
            </a:r>
            <a:endParaRPr sz="1600" b="1" i="0" u="none" strike="noStrike" cap="none" dirty="0"/>
          </a:p>
        </p:txBody>
      </p:sp>
      <p:sp>
        <p:nvSpPr>
          <p:cNvPr id="239" name="Google Shape;239;p29"/>
          <p:cNvSpPr/>
          <p:nvPr/>
        </p:nvSpPr>
        <p:spPr>
          <a:xfrm>
            <a:off x="6203871" y="7183160"/>
            <a:ext cx="2562463" cy="320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sz="2000" b="1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Words>362</Words>
  <Application>Microsoft Office PowerPoint</Application>
  <PresentationFormat>Personalizado</PresentationFormat>
  <Paragraphs>68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Calibri</vt:lpstr>
      <vt:lpstr>Calibri Light</vt:lpstr>
      <vt:lpstr>Instrument Sans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Jhon Erick Ramirez Leaños</dc:creator>
  <cp:lastModifiedBy>Jhon Erick Ramirez Leaños</cp:lastModifiedBy>
  <cp:revision>2</cp:revision>
  <dcterms:modified xsi:type="dcterms:W3CDTF">2025-11-22T02:56:43Z</dcterms:modified>
</cp:coreProperties>
</file>